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305" r:id="rId2"/>
    <p:sldId id="504" r:id="rId3"/>
    <p:sldId id="525" r:id="rId4"/>
    <p:sldId id="509" r:id="rId5"/>
    <p:sldId id="529" r:id="rId6"/>
    <p:sldId id="527" r:id="rId7"/>
    <p:sldId id="518" r:id="rId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3366FF"/>
    <a:srgbClr val="19D1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72" autoAdjust="0"/>
    <p:restoredTop sz="85139" autoAdjust="0"/>
  </p:normalViewPr>
  <p:slideViewPr>
    <p:cSldViewPr>
      <p:cViewPr>
        <p:scale>
          <a:sx n="53" d="100"/>
          <a:sy n="53" d="100"/>
        </p:scale>
        <p:origin x="-93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2886" y="-4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478FBB-A65F-4306-A56D-3C4F8E501124}" type="doc">
      <dgm:prSet loTypeId="urn:microsoft.com/office/officeart/2005/8/layout/hProcess6" loCatId="process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4911992-DB0C-4288-BD4C-1E8F3C39993F}">
      <dgm:prSet phldrT="[Text]" custT="1"/>
      <dgm:spPr/>
      <dgm:t>
        <a:bodyPr/>
        <a:lstStyle/>
        <a:p>
          <a:r>
            <a:rPr lang="en-US" sz="900" b="1" dirty="0"/>
            <a:t>Before 1st day</a:t>
          </a:r>
        </a:p>
      </dgm:t>
    </dgm:pt>
    <dgm:pt modelId="{6EA42D2C-9DEA-4866-84B4-10855CD97E89}" type="parTrans" cxnId="{1B96A616-4263-4AF7-9670-A1738B1A3434}">
      <dgm:prSet/>
      <dgm:spPr/>
      <dgm:t>
        <a:bodyPr/>
        <a:lstStyle/>
        <a:p>
          <a:endParaRPr lang="en-US"/>
        </a:p>
      </dgm:t>
    </dgm:pt>
    <dgm:pt modelId="{305FAE3F-769B-40E1-B91E-F12BE48700FA}" type="sibTrans" cxnId="{1B96A616-4263-4AF7-9670-A1738B1A3434}">
      <dgm:prSet/>
      <dgm:spPr/>
      <dgm:t>
        <a:bodyPr/>
        <a:lstStyle/>
        <a:p>
          <a:endParaRPr lang="en-US"/>
        </a:p>
      </dgm:t>
    </dgm:pt>
    <dgm:pt modelId="{F297B763-03A0-4899-B182-F3F22355ECF8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900" b="1" dirty="0"/>
            <a:t>    </a:t>
          </a:r>
          <a:endParaRPr lang="en-US" sz="900" b="1" spc="-20" baseline="0" dirty="0"/>
        </a:p>
      </dgm:t>
    </dgm:pt>
    <dgm:pt modelId="{BE5DAF58-891E-41F0-9F56-DDCCB9185866}" type="parTrans" cxnId="{23A5450D-4FE7-40AA-9A0F-752E520FD165}">
      <dgm:prSet/>
      <dgm:spPr/>
      <dgm:t>
        <a:bodyPr/>
        <a:lstStyle/>
        <a:p>
          <a:endParaRPr lang="en-US"/>
        </a:p>
      </dgm:t>
    </dgm:pt>
    <dgm:pt modelId="{FBA3CEEA-F4C0-476B-9857-31E81CF92705}" type="sibTrans" cxnId="{23A5450D-4FE7-40AA-9A0F-752E520FD165}">
      <dgm:prSet/>
      <dgm:spPr/>
      <dgm:t>
        <a:bodyPr/>
        <a:lstStyle/>
        <a:p>
          <a:endParaRPr lang="en-US"/>
        </a:p>
      </dgm:t>
    </dgm:pt>
    <dgm:pt modelId="{FABC9D85-6844-4A17-93A3-7C8F9EA5E447}">
      <dgm:prSet phldrT="[Text]" custT="1"/>
      <dgm:spPr/>
      <dgm:t>
        <a:bodyPr/>
        <a:lstStyle/>
        <a:p>
          <a:r>
            <a:rPr lang="en-US" sz="900" b="1" dirty="0"/>
            <a:t>1st 90 days</a:t>
          </a:r>
        </a:p>
      </dgm:t>
    </dgm:pt>
    <dgm:pt modelId="{3D63623B-C301-4C71-B031-043385FBA6E0}" type="parTrans" cxnId="{10F36082-78E7-4AD4-BD07-E229D996FD16}">
      <dgm:prSet/>
      <dgm:spPr/>
      <dgm:t>
        <a:bodyPr/>
        <a:lstStyle/>
        <a:p>
          <a:endParaRPr lang="en-US"/>
        </a:p>
      </dgm:t>
    </dgm:pt>
    <dgm:pt modelId="{91E4F2EB-6567-41EE-BABD-45A1351192C2}" type="sibTrans" cxnId="{10F36082-78E7-4AD4-BD07-E229D996FD16}">
      <dgm:prSet/>
      <dgm:spPr/>
      <dgm:t>
        <a:bodyPr/>
        <a:lstStyle/>
        <a:p>
          <a:endParaRPr lang="en-US"/>
        </a:p>
      </dgm:t>
    </dgm:pt>
    <dgm:pt modelId="{E0E5A2B2-76A0-4F55-91A6-5CF96FDD69F1}">
      <dgm:prSet phldrT="[Text]" custT="1"/>
      <dgm:spPr/>
      <dgm:t>
        <a:bodyPr/>
        <a:lstStyle/>
        <a:p>
          <a:endParaRPr lang="en-US" sz="900" b="1" dirty="0"/>
        </a:p>
      </dgm:t>
    </dgm:pt>
    <dgm:pt modelId="{86E3D8EE-4776-4E63-B731-1B69176507F4}" type="parTrans" cxnId="{A7AD86C0-B152-46F9-B58D-C23B83D19E5B}">
      <dgm:prSet/>
      <dgm:spPr/>
      <dgm:t>
        <a:bodyPr/>
        <a:lstStyle/>
        <a:p>
          <a:endParaRPr lang="en-US"/>
        </a:p>
      </dgm:t>
    </dgm:pt>
    <dgm:pt modelId="{CB0CD48B-3EA1-4A7D-8673-1EAE23B4A428}" type="sibTrans" cxnId="{A7AD86C0-B152-46F9-B58D-C23B83D19E5B}">
      <dgm:prSet/>
      <dgm:spPr/>
      <dgm:t>
        <a:bodyPr/>
        <a:lstStyle/>
        <a:p>
          <a:endParaRPr lang="en-US"/>
        </a:p>
      </dgm:t>
    </dgm:pt>
    <dgm:pt modelId="{99B73661-0927-41D6-AC43-90C6B446D0AF}">
      <dgm:prSet phldrT="[Text]" custT="1"/>
      <dgm:spPr/>
      <dgm:t>
        <a:bodyPr/>
        <a:lstStyle/>
        <a:p>
          <a:r>
            <a:rPr lang="en-US" sz="900" b="1" spc="-20" baseline="0" dirty="0"/>
            <a:t>4-6 months</a:t>
          </a:r>
        </a:p>
      </dgm:t>
    </dgm:pt>
    <dgm:pt modelId="{6983F479-040B-4FA9-B035-590D17AA6A70}" type="parTrans" cxnId="{FCD3A5B8-1827-4DC9-B482-CD8F92471967}">
      <dgm:prSet/>
      <dgm:spPr/>
      <dgm:t>
        <a:bodyPr/>
        <a:lstStyle/>
        <a:p>
          <a:endParaRPr lang="en-US"/>
        </a:p>
      </dgm:t>
    </dgm:pt>
    <dgm:pt modelId="{EE8983CE-DF53-4D0F-AEC8-281C27462D15}" type="sibTrans" cxnId="{FCD3A5B8-1827-4DC9-B482-CD8F92471967}">
      <dgm:prSet/>
      <dgm:spPr/>
      <dgm:t>
        <a:bodyPr/>
        <a:lstStyle/>
        <a:p>
          <a:endParaRPr lang="en-US"/>
        </a:p>
      </dgm:t>
    </dgm:pt>
    <dgm:pt modelId="{E4562393-1FED-4C4B-8F4F-E216773BC012}">
      <dgm:prSet phldrT="[Text]" custT="1"/>
      <dgm:spPr/>
      <dgm:t>
        <a:bodyPr/>
        <a:lstStyle/>
        <a:p>
          <a:endParaRPr lang="en-US" sz="900" b="1" dirty="0"/>
        </a:p>
      </dgm:t>
    </dgm:pt>
    <dgm:pt modelId="{F97B901C-6A16-4281-9743-F4EF890648EB}" type="parTrans" cxnId="{18A98634-031F-4C64-B68A-565B86EFA313}">
      <dgm:prSet/>
      <dgm:spPr/>
      <dgm:t>
        <a:bodyPr/>
        <a:lstStyle/>
        <a:p>
          <a:endParaRPr lang="en-US"/>
        </a:p>
      </dgm:t>
    </dgm:pt>
    <dgm:pt modelId="{339A8983-8E2E-40FC-82DA-4E0F9D007CB0}" type="sibTrans" cxnId="{18A98634-031F-4C64-B68A-565B86EFA313}">
      <dgm:prSet/>
      <dgm:spPr/>
      <dgm:t>
        <a:bodyPr/>
        <a:lstStyle/>
        <a:p>
          <a:endParaRPr lang="en-US"/>
        </a:p>
      </dgm:t>
    </dgm:pt>
    <dgm:pt modelId="{86E5AFD0-36AB-48C4-B3DB-6A6217E7690D}">
      <dgm:prSet phldrT="[Text]" custT="1"/>
      <dgm:spPr/>
      <dgm:t>
        <a:bodyPr/>
        <a:lstStyle/>
        <a:p>
          <a:r>
            <a:rPr lang="en-US" sz="900" b="1" spc="-20" baseline="0" dirty="0"/>
            <a:t>6-12 months</a:t>
          </a:r>
        </a:p>
      </dgm:t>
    </dgm:pt>
    <dgm:pt modelId="{F7961444-08FF-4F88-A966-0ED823DF702E}" type="parTrans" cxnId="{4312D1E9-FAEE-4064-AF35-F78A5DA441DC}">
      <dgm:prSet/>
      <dgm:spPr/>
      <dgm:t>
        <a:bodyPr/>
        <a:lstStyle/>
        <a:p>
          <a:endParaRPr lang="en-US"/>
        </a:p>
      </dgm:t>
    </dgm:pt>
    <dgm:pt modelId="{2D9A57A0-1648-403D-B67B-A8AC8543D4FB}" type="sibTrans" cxnId="{4312D1E9-FAEE-4064-AF35-F78A5DA441DC}">
      <dgm:prSet/>
      <dgm:spPr/>
      <dgm:t>
        <a:bodyPr/>
        <a:lstStyle/>
        <a:p>
          <a:endParaRPr lang="en-US"/>
        </a:p>
      </dgm:t>
    </dgm:pt>
    <dgm:pt modelId="{EAD86C11-7652-4830-BDEC-0E8377281AA9}">
      <dgm:prSet phldrT="[Text]" custT="1"/>
      <dgm:spPr/>
      <dgm:t>
        <a:bodyPr/>
        <a:lstStyle/>
        <a:p>
          <a:r>
            <a:rPr lang="en-US" sz="900" b="1" spc="-20" baseline="0" dirty="0"/>
            <a:t>12-18 months</a:t>
          </a:r>
        </a:p>
      </dgm:t>
    </dgm:pt>
    <dgm:pt modelId="{870146EE-5003-4DE2-9F7D-3DEA614C6286}" type="parTrans" cxnId="{49EDF46E-E972-4EE7-A290-F48446DAB287}">
      <dgm:prSet/>
      <dgm:spPr/>
      <dgm:t>
        <a:bodyPr/>
        <a:lstStyle/>
        <a:p>
          <a:endParaRPr lang="en-US"/>
        </a:p>
      </dgm:t>
    </dgm:pt>
    <dgm:pt modelId="{687AC984-1397-4EC2-824F-F66B1BEEC154}" type="sibTrans" cxnId="{49EDF46E-E972-4EE7-A290-F48446DAB287}">
      <dgm:prSet/>
      <dgm:spPr/>
      <dgm:t>
        <a:bodyPr/>
        <a:lstStyle/>
        <a:p>
          <a:endParaRPr lang="en-US"/>
        </a:p>
      </dgm:t>
    </dgm:pt>
    <dgm:pt modelId="{07E09C4B-2B03-49D0-AAF6-0FEFBABA1AAA}">
      <dgm:prSet phldrT="[Text]" custT="1"/>
      <dgm:spPr/>
      <dgm:t>
        <a:bodyPr/>
        <a:lstStyle/>
        <a:p>
          <a:endParaRPr lang="en-US" sz="900" b="1" dirty="0"/>
        </a:p>
      </dgm:t>
    </dgm:pt>
    <dgm:pt modelId="{D6DEC0D5-DB8B-4CD5-A8F4-22C07D440CE4}" type="parTrans" cxnId="{32A60ED6-A715-44C6-A7CD-7CD6001643E9}">
      <dgm:prSet/>
      <dgm:spPr/>
      <dgm:t>
        <a:bodyPr/>
        <a:lstStyle/>
        <a:p>
          <a:endParaRPr lang="en-US"/>
        </a:p>
      </dgm:t>
    </dgm:pt>
    <dgm:pt modelId="{86163273-CB1A-4BDA-A850-C4659FF1251F}" type="sibTrans" cxnId="{32A60ED6-A715-44C6-A7CD-7CD6001643E9}">
      <dgm:prSet/>
      <dgm:spPr/>
      <dgm:t>
        <a:bodyPr/>
        <a:lstStyle/>
        <a:p>
          <a:endParaRPr lang="en-US"/>
        </a:p>
      </dgm:t>
    </dgm:pt>
    <dgm:pt modelId="{267C3B95-7A24-43F4-99A1-BC36E1CF4D4C}">
      <dgm:prSet phldrT="[Text]" custT="1"/>
      <dgm:spPr/>
      <dgm:t>
        <a:bodyPr/>
        <a:lstStyle/>
        <a:p>
          <a:endParaRPr lang="en-US" sz="900" b="1" dirty="0"/>
        </a:p>
      </dgm:t>
    </dgm:pt>
    <dgm:pt modelId="{1538A396-B5A6-4D92-8E65-4499984981F7}" type="parTrans" cxnId="{1E230003-10FE-4264-A33C-BAB40C3F6F8B}">
      <dgm:prSet/>
      <dgm:spPr/>
      <dgm:t>
        <a:bodyPr/>
        <a:lstStyle/>
        <a:p>
          <a:endParaRPr lang="en-US"/>
        </a:p>
      </dgm:t>
    </dgm:pt>
    <dgm:pt modelId="{4EF13E7A-D432-47DA-B666-8B5864FA72BA}" type="sibTrans" cxnId="{1E230003-10FE-4264-A33C-BAB40C3F6F8B}">
      <dgm:prSet/>
      <dgm:spPr/>
      <dgm:t>
        <a:bodyPr/>
        <a:lstStyle/>
        <a:p>
          <a:endParaRPr lang="en-US"/>
        </a:p>
      </dgm:t>
    </dgm:pt>
    <dgm:pt modelId="{DB759C72-6B13-48C9-B089-3018E7ECC8BB}" type="pres">
      <dgm:prSet presAssocID="{C3478FBB-A65F-4306-A56D-3C4F8E50112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8E888D-B5A8-4049-880E-21013D185430}" type="pres">
      <dgm:prSet presAssocID="{74911992-DB0C-4288-BD4C-1E8F3C39993F}" presName="compNode" presStyleCnt="0"/>
      <dgm:spPr/>
    </dgm:pt>
    <dgm:pt modelId="{48E67DC2-A97E-440C-B668-8C735781126B}" type="pres">
      <dgm:prSet presAssocID="{74911992-DB0C-4288-BD4C-1E8F3C39993F}" presName="noGeometry" presStyleCnt="0"/>
      <dgm:spPr/>
    </dgm:pt>
    <dgm:pt modelId="{3B6D618D-AD2A-4D4A-A948-65FAD2A135DC}" type="pres">
      <dgm:prSet presAssocID="{74911992-DB0C-4288-BD4C-1E8F3C39993F}" presName="childTextVisible" presStyleLbl="bgAccFollowNode1" presStyleIdx="0" presStyleCnt="5" custScaleX="140412" custScaleY="479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FAF61A-6930-436F-94A6-8EDE1B8429ED}" type="pres">
      <dgm:prSet presAssocID="{74911992-DB0C-4288-BD4C-1E8F3C39993F}" presName="childTextHidden" presStyleLbl="bgAccFollowNode1" presStyleIdx="0" presStyleCnt="5"/>
      <dgm:spPr/>
      <dgm:t>
        <a:bodyPr/>
        <a:lstStyle/>
        <a:p>
          <a:endParaRPr lang="en-US"/>
        </a:p>
      </dgm:t>
    </dgm:pt>
    <dgm:pt modelId="{0FD07499-A65D-4965-9804-D7C336BBCFDD}" type="pres">
      <dgm:prSet presAssocID="{74911992-DB0C-4288-BD4C-1E8F3C39993F}" presName="parentText" presStyleLbl="node1" presStyleIdx="0" presStyleCnt="5" custScaleX="114837" custScaleY="111635" custLinFactNeighborX="-224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75E848-FB37-4138-999B-4020FD6B39AC}" type="pres">
      <dgm:prSet presAssocID="{74911992-DB0C-4288-BD4C-1E8F3C39993F}" presName="aSpace" presStyleCnt="0"/>
      <dgm:spPr/>
    </dgm:pt>
    <dgm:pt modelId="{217AF731-1F1E-44F3-AABD-80BC27E19E1E}" type="pres">
      <dgm:prSet presAssocID="{FABC9D85-6844-4A17-93A3-7C8F9EA5E447}" presName="compNode" presStyleCnt="0"/>
      <dgm:spPr/>
    </dgm:pt>
    <dgm:pt modelId="{13DD8BEE-9F13-4663-87E5-7A0DF4A7A0BA}" type="pres">
      <dgm:prSet presAssocID="{FABC9D85-6844-4A17-93A3-7C8F9EA5E447}" presName="noGeometry" presStyleCnt="0"/>
      <dgm:spPr/>
    </dgm:pt>
    <dgm:pt modelId="{9AB80FC8-BDE3-4699-8C87-7DC3D77C7006}" type="pres">
      <dgm:prSet presAssocID="{FABC9D85-6844-4A17-93A3-7C8F9EA5E447}" presName="childTextVisible" presStyleLbl="bgAccFollowNode1" presStyleIdx="1" presStyleCnt="5" custScaleX="140412" custScaleY="479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89579-8AC7-4974-828C-7C15B99EA590}" type="pres">
      <dgm:prSet presAssocID="{FABC9D85-6844-4A17-93A3-7C8F9EA5E447}" presName="childTextHidden" presStyleLbl="bgAccFollowNode1" presStyleIdx="1" presStyleCnt="5"/>
      <dgm:spPr/>
      <dgm:t>
        <a:bodyPr/>
        <a:lstStyle/>
        <a:p>
          <a:endParaRPr lang="en-US"/>
        </a:p>
      </dgm:t>
    </dgm:pt>
    <dgm:pt modelId="{F0935E3D-B640-4D74-A9A1-C932DFEB1CFC}" type="pres">
      <dgm:prSet presAssocID="{FABC9D85-6844-4A17-93A3-7C8F9EA5E447}" presName="parentText" presStyleLbl="node1" presStyleIdx="1" presStyleCnt="5" custScaleX="114837" custScaleY="111635" custLinFactNeighborX="-224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2BC33B-32F7-4B42-A31F-3FF8DDCE5E58}" type="pres">
      <dgm:prSet presAssocID="{FABC9D85-6844-4A17-93A3-7C8F9EA5E447}" presName="aSpace" presStyleCnt="0"/>
      <dgm:spPr/>
    </dgm:pt>
    <dgm:pt modelId="{9DCB6130-64F2-4FF0-A10E-4B33A1DF489C}" type="pres">
      <dgm:prSet presAssocID="{99B73661-0927-41D6-AC43-90C6B446D0AF}" presName="compNode" presStyleCnt="0"/>
      <dgm:spPr/>
    </dgm:pt>
    <dgm:pt modelId="{4536CC96-3541-4525-B349-6BDEF2D0BFFD}" type="pres">
      <dgm:prSet presAssocID="{99B73661-0927-41D6-AC43-90C6B446D0AF}" presName="noGeometry" presStyleCnt="0"/>
      <dgm:spPr/>
    </dgm:pt>
    <dgm:pt modelId="{2D043473-D067-4120-B8C0-E9489E37D544}" type="pres">
      <dgm:prSet presAssocID="{99B73661-0927-41D6-AC43-90C6B446D0AF}" presName="childTextVisible" presStyleLbl="bgAccFollowNode1" presStyleIdx="2" presStyleCnt="5" custScaleX="140412" custScaleY="479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537A6-BDCC-43D4-912F-0417E405B3A3}" type="pres">
      <dgm:prSet presAssocID="{99B73661-0927-41D6-AC43-90C6B446D0AF}" presName="childTextHidden" presStyleLbl="bgAccFollowNode1" presStyleIdx="2" presStyleCnt="5"/>
      <dgm:spPr/>
      <dgm:t>
        <a:bodyPr/>
        <a:lstStyle/>
        <a:p>
          <a:endParaRPr lang="en-US"/>
        </a:p>
      </dgm:t>
    </dgm:pt>
    <dgm:pt modelId="{53EE761F-AF1D-4F82-BCDD-2842C7858FC6}" type="pres">
      <dgm:prSet presAssocID="{99B73661-0927-41D6-AC43-90C6B446D0AF}" presName="parentText" presStyleLbl="node1" presStyleIdx="2" presStyleCnt="5" custScaleX="114837" custScaleY="111635" custLinFactNeighborX="-224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8718A9-0D01-420F-A46A-AEDB448B0D3F}" type="pres">
      <dgm:prSet presAssocID="{99B73661-0927-41D6-AC43-90C6B446D0AF}" presName="aSpace" presStyleCnt="0"/>
      <dgm:spPr/>
    </dgm:pt>
    <dgm:pt modelId="{26251D87-1484-4FF4-99E9-08EBF1DC60EF}" type="pres">
      <dgm:prSet presAssocID="{86E5AFD0-36AB-48C4-B3DB-6A6217E7690D}" presName="compNode" presStyleCnt="0"/>
      <dgm:spPr/>
    </dgm:pt>
    <dgm:pt modelId="{8994BAD5-0A9A-4970-9757-FF42C7901C54}" type="pres">
      <dgm:prSet presAssocID="{86E5AFD0-36AB-48C4-B3DB-6A6217E7690D}" presName="noGeometry" presStyleCnt="0"/>
      <dgm:spPr/>
    </dgm:pt>
    <dgm:pt modelId="{A1FE5C40-C80D-46AF-B14B-D482FC1083F5}" type="pres">
      <dgm:prSet presAssocID="{86E5AFD0-36AB-48C4-B3DB-6A6217E7690D}" presName="childTextVisible" presStyleLbl="bgAccFollowNode1" presStyleIdx="3" presStyleCnt="5" custScaleX="140412" custScaleY="479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2BBB2-E696-4990-A612-BD60D6459CDF}" type="pres">
      <dgm:prSet presAssocID="{86E5AFD0-36AB-48C4-B3DB-6A6217E7690D}" presName="childTextHidden" presStyleLbl="bgAccFollowNode1" presStyleIdx="3" presStyleCnt="5"/>
      <dgm:spPr/>
      <dgm:t>
        <a:bodyPr/>
        <a:lstStyle/>
        <a:p>
          <a:endParaRPr lang="en-US"/>
        </a:p>
      </dgm:t>
    </dgm:pt>
    <dgm:pt modelId="{E76F9D44-5A17-4356-8A9A-4482711C324F}" type="pres">
      <dgm:prSet presAssocID="{86E5AFD0-36AB-48C4-B3DB-6A6217E7690D}" presName="parentText" presStyleLbl="node1" presStyleIdx="3" presStyleCnt="5" custScaleX="114837" custScaleY="111635" custLinFactNeighborX="-224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882950-FADA-4261-9829-37067D93466E}" type="pres">
      <dgm:prSet presAssocID="{86E5AFD0-36AB-48C4-B3DB-6A6217E7690D}" presName="aSpace" presStyleCnt="0"/>
      <dgm:spPr/>
    </dgm:pt>
    <dgm:pt modelId="{E40EA634-FE7E-4737-8E8C-1806B3540F7E}" type="pres">
      <dgm:prSet presAssocID="{EAD86C11-7652-4830-BDEC-0E8377281AA9}" presName="compNode" presStyleCnt="0"/>
      <dgm:spPr/>
    </dgm:pt>
    <dgm:pt modelId="{DD0B275A-0B51-4685-BD4B-C50BE8D7D01E}" type="pres">
      <dgm:prSet presAssocID="{EAD86C11-7652-4830-BDEC-0E8377281AA9}" presName="noGeometry" presStyleCnt="0"/>
      <dgm:spPr/>
    </dgm:pt>
    <dgm:pt modelId="{3BF875FE-9E1E-456E-948A-DD9039D7ED5D}" type="pres">
      <dgm:prSet presAssocID="{EAD86C11-7652-4830-BDEC-0E8377281AA9}" presName="childTextVisible" presStyleLbl="bgAccFollowNode1" presStyleIdx="4" presStyleCnt="5" custScaleX="140412" custScaleY="479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6A9EE3-00FB-409D-A0C2-7F3C71635B8E}" type="pres">
      <dgm:prSet presAssocID="{EAD86C11-7652-4830-BDEC-0E8377281AA9}" presName="childTextHidden" presStyleLbl="bgAccFollowNode1" presStyleIdx="4" presStyleCnt="5"/>
      <dgm:spPr/>
      <dgm:t>
        <a:bodyPr/>
        <a:lstStyle/>
        <a:p>
          <a:endParaRPr lang="en-US"/>
        </a:p>
      </dgm:t>
    </dgm:pt>
    <dgm:pt modelId="{A064A901-6A2D-4A9D-9871-8B5D77A147D6}" type="pres">
      <dgm:prSet presAssocID="{EAD86C11-7652-4830-BDEC-0E8377281AA9}" presName="parentText" presStyleLbl="node1" presStyleIdx="4" presStyleCnt="5" custScaleX="114837" custScaleY="111635" custLinFactNeighborX="-224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61A34A-65B7-480B-A3B2-7FD15D29BF81}" type="presOf" srcId="{267C3B95-7A24-43F4-99A1-BC36E1CF4D4C}" destId="{E06A9EE3-00FB-409D-A0C2-7F3C71635B8E}" srcOrd="1" destOrd="0" presId="urn:microsoft.com/office/officeart/2005/8/layout/hProcess6"/>
    <dgm:cxn modelId="{1E230003-10FE-4264-A33C-BAB40C3F6F8B}" srcId="{EAD86C11-7652-4830-BDEC-0E8377281AA9}" destId="{267C3B95-7A24-43F4-99A1-BC36E1CF4D4C}" srcOrd="0" destOrd="0" parTransId="{1538A396-B5A6-4D92-8E65-4499984981F7}" sibTransId="{4EF13E7A-D432-47DA-B666-8B5864FA72BA}"/>
    <dgm:cxn modelId="{B268AC95-05A9-4453-9AFD-7274E02ABCEE}" type="presOf" srcId="{E0E5A2B2-76A0-4F55-91A6-5CF96FDD69F1}" destId="{9AB80FC8-BDE3-4699-8C87-7DC3D77C7006}" srcOrd="0" destOrd="0" presId="urn:microsoft.com/office/officeart/2005/8/layout/hProcess6"/>
    <dgm:cxn modelId="{81951B03-8351-4F93-898E-D9BC370B85ED}" type="presOf" srcId="{F297B763-03A0-4899-B182-F3F22355ECF8}" destId="{3B6D618D-AD2A-4D4A-A948-65FAD2A135DC}" srcOrd="0" destOrd="0" presId="urn:microsoft.com/office/officeart/2005/8/layout/hProcess6"/>
    <dgm:cxn modelId="{AC25575F-8D5E-4605-9A1B-A7AE0C798C8C}" type="presOf" srcId="{86E5AFD0-36AB-48C4-B3DB-6A6217E7690D}" destId="{E76F9D44-5A17-4356-8A9A-4482711C324F}" srcOrd="0" destOrd="0" presId="urn:microsoft.com/office/officeart/2005/8/layout/hProcess6"/>
    <dgm:cxn modelId="{1FF3F509-4713-45D3-B5D8-887B966E9F15}" type="presOf" srcId="{F297B763-03A0-4899-B182-F3F22355ECF8}" destId="{76FAF61A-6930-436F-94A6-8EDE1B8429ED}" srcOrd="1" destOrd="0" presId="urn:microsoft.com/office/officeart/2005/8/layout/hProcess6"/>
    <dgm:cxn modelId="{1B96A616-4263-4AF7-9670-A1738B1A3434}" srcId="{C3478FBB-A65F-4306-A56D-3C4F8E501124}" destId="{74911992-DB0C-4288-BD4C-1E8F3C39993F}" srcOrd="0" destOrd="0" parTransId="{6EA42D2C-9DEA-4866-84B4-10855CD97E89}" sibTransId="{305FAE3F-769B-40E1-B91E-F12BE48700FA}"/>
    <dgm:cxn modelId="{EAA3B573-437B-47BB-B8CB-70F896ED2282}" type="presOf" srcId="{E0E5A2B2-76A0-4F55-91A6-5CF96FDD69F1}" destId="{86389579-8AC7-4974-828C-7C15B99EA590}" srcOrd="1" destOrd="0" presId="urn:microsoft.com/office/officeart/2005/8/layout/hProcess6"/>
    <dgm:cxn modelId="{FCD3A5B8-1827-4DC9-B482-CD8F92471967}" srcId="{C3478FBB-A65F-4306-A56D-3C4F8E501124}" destId="{99B73661-0927-41D6-AC43-90C6B446D0AF}" srcOrd="2" destOrd="0" parTransId="{6983F479-040B-4FA9-B035-590D17AA6A70}" sibTransId="{EE8983CE-DF53-4D0F-AEC8-281C27462D15}"/>
    <dgm:cxn modelId="{10F36082-78E7-4AD4-BD07-E229D996FD16}" srcId="{C3478FBB-A65F-4306-A56D-3C4F8E501124}" destId="{FABC9D85-6844-4A17-93A3-7C8F9EA5E447}" srcOrd="1" destOrd="0" parTransId="{3D63623B-C301-4C71-B031-043385FBA6E0}" sibTransId="{91E4F2EB-6567-41EE-BABD-45A1351192C2}"/>
    <dgm:cxn modelId="{32A60ED6-A715-44C6-A7CD-7CD6001643E9}" srcId="{86E5AFD0-36AB-48C4-B3DB-6A6217E7690D}" destId="{07E09C4B-2B03-49D0-AAF6-0FEFBABA1AAA}" srcOrd="0" destOrd="0" parTransId="{D6DEC0D5-DB8B-4CD5-A8F4-22C07D440CE4}" sibTransId="{86163273-CB1A-4BDA-A850-C4659FF1251F}"/>
    <dgm:cxn modelId="{4312D1E9-FAEE-4064-AF35-F78A5DA441DC}" srcId="{C3478FBB-A65F-4306-A56D-3C4F8E501124}" destId="{86E5AFD0-36AB-48C4-B3DB-6A6217E7690D}" srcOrd="3" destOrd="0" parTransId="{F7961444-08FF-4F88-A966-0ED823DF702E}" sibTransId="{2D9A57A0-1648-403D-B67B-A8AC8543D4FB}"/>
    <dgm:cxn modelId="{EE45240F-AA76-4735-8608-95458509334D}" type="presOf" srcId="{C3478FBB-A65F-4306-A56D-3C4F8E501124}" destId="{DB759C72-6B13-48C9-B089-3018E7ECC8BB}" srcOrd="0" destOrd="0" presId="urn:microsoft.com/office/officeart/2005/8/layout/hProcess6"/>
    <dgm:cxn modelId="{502E7E35-EB51-4008-8C72-CE487F3D5515}" type="presOf" srcId="{74911992-DB0C-4288-BD4C-1E8F3C39993F}" destId="{0FD07499-A65D-4965-9804-D7C336BBCFDD}" srcOrd="0" destOrd="0" presId="urn:microsoft.com/office/officeart/2005/8/layout/hProcess6"/>
    <dgm:cxn modelId="{D58EE530-B169-4C91-B6F3-145E390A57E6}" type="presOf" srcId="{07E09C4B-2B03-49D0-AAF6-0FEFBABA1AAA}" destId="{A1FE5C40-C80D-46AF-B14B-D482FC1083F5}" srcOrd="0" destOrd="0" presId="urn:microsoft.com/office/officeart/2005/8/layout/hProcess6"/>
    <dgm:cxn modelId="{16CAF2AB-2F20-4F17-B4AF-3988F53F087D}" type="presOf" srcId="{267C3B95-7A24-43F4-99A1-BC36E1CF4D4C}" destId="{3BF875FE-9E1E-456E-948A-DD9039D7ED5D}" srcOrd="0" destOrd="0" presId="urn:microsoft.com/office/officeart/2005/8/layout/hProcess6"/>
    <dgm:cxn modelId="{23A5450D-4FE7-40AA-9A0F-752E520FD165}" srcId="{74911992-DB0C-4288-BD4C-1E8F3C39993F}" destId="{F297B763-03A0-4899-B182-F3F22355ECF8}" srcOrd="0" destOrd="0" parTransId="{BE5DAF58-891E-41F0-9F56-DDCCB9185866}" sibTransId="{FBA3CEEA-F4C0-476B-9857-31E81CF92705}"/>
    <dgm:cxn modelId="{A7AD86C0-B152-46F9-B58D-C23B83D19E5B}" srcId="{FABC9D85-6844-4A17-93A3-7C8F9EA5E447}" destId="{E0E5A2B2-76A0-4F55-91A6-5CF96FDD69F1}" srcOrd="0" destOrd="0" parTransId="{86E3D8EE-4776-4E63-B731-1B69176507F4}" sibTransId="{CB0CD48B-3EA1-4A7D-8673-1EAE23B4A428}"/>
    <dgm:cxn modelId="{18A98634-031F-4C64-B68A-565B86EFA313}" srcId="{99B73661-0927-41D6-AC43-90C6B446D0AF}" destId="{E4562393-1FED-4C4B-8F4F-E216773BC012}" srcOrd="0" destOrd="0" parTransId="{F97B901C-6A16-4281-9743-F4EF890648EB}" sibTransId="{339A8983-8E2E-40FC-82DA-4E0F9D007CB0}"/>
    <dgm:cxn modelId="{4C4ABCFD-1148-4B42-BDE9-DE27CFA5DE4F}" type="presOf" srcId="{07E09C4B-2B03-49D0-AAF6-0FEFBABA1AAA}" destId="{8012BBB2-E696-4990-A612-BD60D6459CDF}" srcOrd="1" destOrd="0" presId="urn:microsoft.com/office/officeart/2005/8/layout/hProcess6"/>
    <dgm:cxn modelId="{A5534AFB-8ECE-45C3-B7C1-CF92C44C0BF9}" type="presOf" srcId="{99B73661-0927-41D6-AC43-90C6B446D0AF}" destId="{53EE761F-AF1D-4F82-BCDD-2842C7858FC6}" srcOrd="0" destOrd="0" presId="urn:microsoft.com/office/officeart/2005/8/layout/hProcess6"/>
    <dgm:cxn modelId="{C661F069-9116-4C65-AE61-B34FE1CA7B01}" type="presOf" srcId="{E4562393-1FED-4C4B-8F4F-E216773BC012}" destId="{9A4537A6-BDCC-43D4-912F-0417E405B3A3}" srcOrd="1" destOrd="0" presId="urn:microsoft.com/office/officeart/2005/8/layout/hProcess6"/>
    <dgm:cxn modelId="{C5542C29-1217-45CD-9115-1D28F3D84B46}" type="presOf" srcId="{EAD86C11-7652-4830-BDEC-0E8377281AA9}" destId="{A064A901-6A2D-4A9D-9871-8B5D77A147D6}" srcOrd="0" destOrd="0" presId="urn:microsoft.com/office/officeart/2005/8/layout/hProcess6"/>
    <dgm:cxn modelId="{522ED60D-D5DF-45A5-9DFA-07C3309DB9AD}" type="presOf" srcId="{FABC9D85-6844-4A17-93A3-7C8F9EA5E447}" destId="{F0935E3D-B640-4D74-A9A1-C932DFEB1CFC}" srcOrd="0" destOrd="0" presId="urn:microsoft.com/office/officeart/2005/8/layout/hProcess6"/>
    <dgm:cxn modelId="{F9EE35EE-4F2A-4255-AD2E-F8891FE0F8EE}" type="presOf" srcId="{E4562393-1FED-4C4B-8F4F-E216773BC012}" destId="{2D043473-D067-4120-B8C0-E9489E37D544}" srcOrd="0" destOrd="0" presId="urn:microsoft.com/office/officeart/2005/8/layout/hProcess6"/>
    <dgm:cxn modelId="{49EDF46E-E972-4EE7-A290-F48446DAB287}" srcId="{C3478FBB-A65F-4306-A56D-3C4F8E501124}" destId="{EAD86C11-7652-4830-BDEC-0E8377281AA9}" srcOrd="4" destOrd="0" parTransId="{870146EE-5003-4DE2-9F7D-3DEA614C6286}" sibTransId="{687AC984-1397-4EC2-824F-F66B1BEEC154}"/>
    <dgm:cxn modelId="{69D6C04C-EB16-4745-9098-6D0FFE3D18BF}" type="presParOf" srcId="{DB759C72-6B13-48C9-B089-3018E7ECC8BB}" destId="{FA8E888D-B5A8-4049-880E-21013D185430}" srcOrd="0" destOrd="0" presId="urn:microsoft.com/office/officeart/2005/8/layout/hProcess6"/>
    <dgm:cxn modelId="{C0C8F56B-5078-4DA6-B7F1-00DE166A9611}" type="presParOf" srcId="{FA8E888D-B5A8-4049-880E-21013D185430}" destId="{48E67DC2-A97E-440C-B668-8C735781126B}" srcOrd="0" destOrd="0" presId="urn:microsoft.com/office/officeart/2005/8/layout/hProcess6"/>
    <dgm:cxn modelId="{26301F4A-BFFC-4A1A-AA5B-36A9F9BFE3D2}" type="presParOf" srcId="{FA8E888D-B5A8-4049-880E-21013D185430}" destId="{3B6D618D-AD2A-4D4A-A948-65FAD2A135DC}" srcOrd="1" destOrd="0" presId="urn:microsoft.com/office/officeart/2005/8/layout/hProcess6"/>
    <dgm:cxn modelId="{F271A7FE-6C9C-45F8-9589-F7D50A0184E0}" type="presParOf" srcId="{FA8E888D-B5A8-4049-880E-21013D185430}" destId="{76FAF61A-6930-436F-94A6-8EDE1B8429ED}" srcOrd="2" destOrd="0" presId="urn:microsoft.com/office/officeart/2005/8/layout/hProcess6"/>
    <dgm:cxn modelId="{563283C9-07EA-48A0-92AD-330377A1BAB9}" type="presParOf" srcId="{FA8E888D-B5A8-4049-880E-21013D185430}" destId="{0FD07499-A65D-4965-9804-D7C336BBCFDD}" srcOrd="3" destOrd="0" presId="urn:microsoft.com/office/officeart/2005/8/layout/hProcess6"/>
    <dgm:cxn modelId="{26ED1949-0F4D-496F-9C47-5C9F4760AD39}" type="presParOf" srcId="{DB759C72-6B13-48C9-B089-3018E7ECC8BB}" destId="{E275E848-FB37-4138-999B-4020FD6B39AC}" srcOrd="1" destOrd="0" presId="urn:microsoft.com/office/officeart/2005/8/layout/hProcess6"/>
    <dgm:cxn modelId="{D266DDD1-6A44-4345-AF67-207FC277539B}" type="presParOf" srcId="{DB759C72-6B13-48C9-B089-3018E7ECC8BB}" destId="{217AF731-1F1E-44F3-AABD-80BC27E19E1E}" srcOrd="2" destOrd="0" presId="urn:microsoft.com/office/officeart/2005/8/layout/hProcess6"/>
    <dgm:cxn modelId="{709AF49A-521E-4BD6-B69D-95F6C542B9F6}" type="presParOf" srcId="{217AF731-1F1E-44F3-AABD-80BC27E19E1E}" destId="{13DD8BEE-9F13-4663-87E5-7A0DF4A7A0BA}" srcOrd="0" destOrd="0" presId="urn:microsoft.com/office/officeart/2005/8/layout/hProcess6"/>
    <dgm:cxn modelId="{D1DCB184-DE7D-4E89-A725-C6F9267063B1}" type="presParOf" srcId="{217AF731-1F1E-44F3-AABD-80BC27E19E1E}" destId="{9AB80FC8-BDE3-4699-8C87-7DC3D77C7006}" srcOrd="1" destOrd="0" presId="urn:microsoft.com/office/officeart/2005/8/layout/hProcess6"/>
    <dgm:cxn modelId="{95155B30-1AEF-4AFA-B5D3-56254198BA05}" type="presParOf" srcId="{217AF731-1F1E-44F3-AABD-80BC27E19E1E}" destId="{86389579-8AC7-4974-828C-7C15B99EA590}" srcOrd="2" destOrd="0" presId="urn:microsoft.com/office/officeart/2005/8/layout/hProcess6"/>
    <dgm:cxn modelId="{837161DD-5648-46C3-A899-FAA9EA8BE8F9}" type="presParOf" srcId="{217AF731-1F1E-44F3-AABD-80BC27E19E1E}" destId="{F0935E3D-B640-4D74-A9A1-C932DFEB1CFC}" srcOrd="3" destOrd="0" presId="urn:microsoft.com/office/officeart/2005/8/layout/hProcess6"/>
    <dgm:cxn modelId="{A6A5486E-5183-48B7-B39E-542EB261C126}" type="presParOf" srcId="{DB759C72-6B13-48C9-B089-3018E7ECC8BB}" destId="{DE2BC33B-32F7-4B42-A31F-3FF8DDCE5E58}" srcOrd="3" destOrd="0" presId="urn:microsoft.com/office/officeart/2005/8/layout/hProcess6"/>
    <dgm:cxn modelId="{B94AA024-2EE5-41B6-BF04-BA0850F6D2AA}" type="presParOf" srcId="{DB759C72-6B13-48C9-B089-3018E7ECC8BB}" destId="{9DCB6130-64F2-4FF0-A10E-4B33A1DF489C}" srcOrd="4" destOrd="0" presId="urn:microsoft.com/office/officeart/2005/8/layout/hProcess6"/>
    <dgm:cxn modelId="{F43E935B-BD1B-4E09-AD96-9B886D493AE5}" type="presParOf" srcId="{9DCB6130-64F2-4FF0-A10E-4B33A1DF489C}" destId="{4536CC96-3541-4525-B349-6BDEF2D0BFFD}" srcOrd="0" destOrd="0" presId="urn:microsoft.com/office/officeart/2005/8/layout/hProcess6"/>
    <dgm:cxn modelId="{F70AF828-AC0F-4E5B-B08F-D9717586B0C5}" type="presParOf" srcId="{9DCB6130-64F2-4FF0-A10E-4B33A1DF489C}" destId="{2D043473-D067-4120-B8C0-E9489E37D544}" srcOrd="1" destOrd="0" presId="urn:microsoft.com/office/officeart/2005/8/layout/hProcess6"/>
    <dgm:cxn modelId="{B1B2F8DF-635E-4074-991F-E88A5F870DAA}" type="presParOf" srcId="{9DCB6130-64F2-4FF0-A10E-4B33A1DF489C}" destId="{9A4537A6-BDCC-43D4-912F-0417E405B3A3}" srcOrd="2" destOrd="0" presId="urn:microsoft.com/office/officeart/2005/8/layout/hProcess6"/>
    <dgm:cxn modelId="{B44C2540-18F2-4AE9-BC6C-96E2C1CC2305}" type="presParOf" srcId="{9DCB6130-64F2-4FF0-A10E-4B33A1DF489C}" destId="{53EE761F-AF1D-4F82-BCDD-2842C7858FC6}" srcOrd="3" destOrd="0" presId="urn:microsoft.com/office/officeart/2005/8/layout/hProcess6"/>
    <dgm:cxn modelId="{FE243119-9459-498F-B1E1-F4659D8A95F9}" type="presParOf" srcId="{DB759C72-6B13-48C9-B089-3018E7ECC8BB}" destId="{238718A9-0D01-420F-A46A-AEDB448B0D3F}" srcOrd="5" destOrd="0" presId="urn:microsoft.com/office/officeart/2005/8/layout/hProcess6"/>
    <dgm:cxn modelId="{131E7E1C-E13D-484E-933C-9742B3837017}" type="presParOf" srcId="{DB759C72-6B13-48C9-B089-3018E7ECC8BB}" destId="{26251D87-1484-4FF4-99E9-08EBF1DC60EF}" srcOrd="6" destOrd="0" presId="urn:microsoft.com/office/officeart/2005/8/layout/hProcess6"/>
    <dgm:cxn modelId="{9AB163B2-E323-4BAC-BAF3-050D05D6788F}" type="presParOf" srcId="{26251D87-1484-4FF4-99E9-08EBF1DC60EF}" destId="{8994BAD5-0A9A-4970-9757-FF42C7901C54}" srcOrd="0" destOrd="0" presId="urn:microsoft.com/office/officeart/2005/8/layout/hProcess6"/>
    <dgm:cxn modelId="{83323B73-5B12-48DF-8BA5-EF52478FC39F}" type="presParOf" srcId="{26251D87-1484-4FF4-99E9-08EBF1DC60EF}" destId="{A1FE5C40-C80D-46AF-B14B-D482FC1083F5}" srcOrd="1" destOrd="0" presId="urn:microsoft.com/office/officeart/2005/8/layout/hProcess6"/>
    <dgm:cxn modelId="{60D08AB4-410C-4C6E-9A0D-142F521D92F0}" type="presParOf" srcId="{26251D87-1484-4FF4-99E9-08EBF1DC60EF}" destId="{8012BBB2-E696-4990-A612-BD60D6459CDF}" srcOrd="2" destOrd="0" presId="urn:microsoft.com/office/officeart/2005/8/layout/hProcess6"/>
    <dgm:cxn modelId="{71C68D4B-C3D8-43BB-85EA-20C488BDE078}" type="presParOf" srcId="{26251D87-1484-4FF4-99E9-08EBF1DC60EF}" destId="{E76F9D44-5A17-4356-8A9A-4482711C324F}" srcOrd="3" destOrd="0" presId="urn:microsoft.com/office/officeart/2005/8/layout/hProcess6"/>
    <dgm:cxn modelId="{61E3EBED-058C-478F-8FA2-75A7E0125BB1}" type="presParOf" srcId="{DB759C72-6B13-48C9-B089-3018E7ECC8BB}" destId="{54882950-FADA-4261-9829-37067D93466E}" srcOrd="7" destOrd="0" presId="urn:microsoft.com/office/officeart/2005/8/layout/hProcess6"/>
    <dgm:cxn modelId="{4D734469-EACC-48B3-B3BD-5B3617B9C1FC}" type="presParOf" srcId="{DB759C72-6B13-48C9-B089-3018E7ECC8BB}" destId="{E40EA634-FE7E-4737-8E8C-1806B3540F7E}" srcOrd="8" destOrd="0" presId="urn:microsoft.com/office/officeart/2005/8/layout/hProcess6"/>
    <dgm:cxn modelId="{D6A15FA6-0C59-4800-915F-9776222AC4AF}" type="presParOf" srcId="{E40EA634-FE7E-4737-8E8C-1806B3540F7E}" destId="{DD0B275A-0B51-4685-BD4B-C50BE8D7D01E}" srcOrd="0" destOrd="0" presId="urn:microsoft.com/office/officeart/2005/8/layout/hProcess6"/>
    <dgm:cxn modelId="{7411BC0E-7872-40B1-AFD9-CE2783868634}" type="presParOf" srcId="{E40EA634-FE7E-4737-8E8C-1806B3540F7E}" destId="{3BF875FE-9E1E-456E-948A-DD9039D7ED5D}" srcOrd="1" destOrd="0" presId="urn:microsoft.com/office/officeart/2005/8/layout/hProcess6"/>
    <dgm:cxn modelId="{237073F3-AD51-4936-B419-4F90D24CF8D5}" type="presParOf" srcId="{E40EA634-FE7E-4737-8E8C-1806B3540F7E}" destId="{E06A9EE3-00FB-409D-A0C2-7F3C71635B8E}" srcOrd="2" destOrd="0" presId="urn:microsoft.com/office/officeart/2005/8/layout/hProcess6"/>
    <dgm:cxn modelId="{FFC54169-13C4-4E3B-B2A1-89A06D67AA0C}" type="presParOf" srcId="{E40EA634-FE7E-4737-8E8C-1806B3540F7E}" destId="{A064A901-6A2D-4A9D-9871-8B5D77A147D6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0" tIns="45496" rIns="90990" bIns="45496" numCol="1" anchor="t" anchorCtr="0" compatLnSpc="1">
            <a:prstTxWarp prst="textNoShape">
              <a:avLst/>
            </a:prstTxWarp>
          </a:bodyPr>
          <a:lstStyle>
            <a:lvl1pPr defTabSz="90968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751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0" tIns="45496" rIns="90990" bIns="45496" numCol="1" anchor="t" anchorCtr="0" compatLnSpc="1">
            <a:prstTxWarp prst="textNoShape">
              <a:avLst/>
            </a:prstTxWarp>
          </a:bodyPr>
          <a:lstStyle>
            <a:lvl1pPr algn="r" defTabSz="90968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0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6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0" tIns="45496" rIns="90990" bIns="45496" numCol="1" anchor="b" anchorCtr="0" compatLnSpc="1">
            <a:prstTxWarp prst="textNoShape">
              <a:avLst/>
            </a:prstTxWarp>
          </a:bodyPr>
          <a:lstStyle>
            <a:lvl1pPr defTabSz="90968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0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751" y="8829676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0" tIns="45496" rIns="90990" bIns="45496" numCol="1" anchor="b" anchorCtr="0" compatLnSpc="1">
            <a:prstTxWarp prst="textNoShape">
              <a:avLst/>
            </a:prstTxWarp>
          </a:bodyPr>
          <a:lstStyle>
            <a:lvl1pPr algn="r" defTabSz="909686">
              <a:defRPr sz="1200">
                <a:latin typeface="Arial" charset="0"/>
              </a:defRPr>
            </a:lvl1pPr>
          </a:lstStyle>
          <a:p>
            <a:pPr>
              <a:defRPr/>
            </a:pPr>
            <a:fld id="{2271C02B-807C-4A3E-82EB-9C68BBCFE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27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6" tIns="46578" rIns="93156" bIns="46578" numCol="1" anchor="t" anchorCtr="0" compatLnSpc="1">
            <a:prstTxWarp prst="textNoShape">
              <a:avLst/>
            </a:prstTxWarp>
          </a:bodyPr>
          <a:lstStyle>
            <a:lvl1pPr defTabSz="9318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1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6" tIns="46578" rIns="93156" bIns="46578" numCol="1" anchor="t" anchorCtr="0" compatLnSpc="1">
            <a:prstTxWarp prst="textNoShape">
              <a:avLst/>
            </a:prstTxWarp>
          </a:bodyPr>
          <a:lstStyle>
            <a:lvl1pPr algn="r" defTabSz="9318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4838"/>
            <a:ext cx="560705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6" tIns="46578" rIns="93156" bIns="465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6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6" tIns="46578" rIns="93156" bIns="46578" numCol="1" anchor="b" anchorCtr="0" compatLnSpc="1">
            <a:prstTxWarp prst="textNoShape">
              <a:avLst/>
            </a:prstTxWarp>
          </a:bodyPr>
          <a:lstStyle>
            <a:lvl1pPr defTabSz="9318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1" y="8829676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6" tIns="46578" rIns="93156" bIns="46578" numCol="1" anchor="b" anchorCtr="0" compatLnSpc="1">
            <a:prstTxWarp prst="textNoShape">
              <a:avLst/>
            </a:prstTxWarp>
          </a:bodyPr>
          <a:lstStyle>
            <a:lvl1pPr algn="r" defTabSz="931874">
              <a:defRPr sz="1200">
                <a:latin typeface="Arial" charset="0"/>
              </a:defRPr>
            </a:lvl1pPr>
          </a:lstStyle>
          <a:p>
            <a:pPr>
              <a:defRPr/>
            </a:pPr>
            <a:fld id="{EA656723-E2C1-411C-9FAC-97317D8BB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08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780"/>
            <a:fld id="{8C0B60FD-91FF-46F9-B04B-4B50B55C3A7D}" type="slidenum">
              <a:rPr lang="en-US" smtClean="0"/>
              <a:pPr defTabSz="931780"/>
              <a:t>1</a:t>
            </a:fld>
            <a:endParaRPr lang="en-US" dirty="0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56723-E2C1-411C-9FAC-97317D8BB3C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62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56723-E2C1-411C-9FAC-97317D8BB3C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56723-E2C1-411C-9FAC-97317D8BB3C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83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05706-9223-4F8D-9975-B36870A093E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721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56723-E2C1-411C-9FAC-97317D8BB3C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11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07C6E-D060-47DB-A4AA-873064F01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6DC2F-60DB-4EE4-92F2-83992B3C7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18786-0CCD-44E6-96E6-AE1ED07FD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3A4A9-1D91-4C66-B907-6A348B2C5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DB0E1-4CF6-4B1B-8F13-0FB073E04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7D473-18FB-493B-A496-37B68DEBB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105C0-AE93-4F39-94AC-C4B9794A2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78BA5-B067-413B-A319-22DF4C4B4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0A301-DBD1-4099-B689-17EAE165E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FC9B8-1375-44ED-AF45-C5DC65234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4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4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4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D86A3D1-D60F-466B-BAF3-D2122200C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LaTonya.Small@va.gov" TargetMode="External"/><Relationship Id="rId2" Type="http://schemas.openxmlformats.org/officeDocument/2006/relationships/hyperlink" Target="mailto:ruth.hicks-oglesby@va.go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5999"/>
            <a:ext cx="8382000" cy="1295401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SENIOR EXECUTIVE ONBOARDING BRIEFING</a:t>
            </a:r>
            <a:r>
              <a:rPr lang="en-US" sz="2800" i="1" dirty="0" smtClean="0">
                <a:solidFill>
                  <a:srgbClr val="FF0000"/>
                </a:solidFill>
              </a:rPr>
              <a:t/>
            </a:r>
            <a:br>
              <a:rPr lang="en-US" sz="2800" i="1" dirty="0" smtClean="0">
                <a:solidFill>
                  <a:srgbClr val="FF0000"/>
                </a:solidFill>
              </a:rPr>
            </a:br>
            <a:endParaRPr lang="en-US" sz="2800" i="1" dirty="0" smtClean="0">
              <a:solidFill>
                <a:srgbClr val="FF0000"/>
              </a:solidFill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124200"/>
            <a:ext cx="7924800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i="1" dirty="0" smtClean="0"/>
              <a:t>WELCOME TO THE DEPARTMENT OF VETERANS AFFAIRS</a:t>
            </a:r>
          </a:p>
          <a:p>
            <a:pPr eaLnBrk="1" hangingPunct="1">
              <a:lnSpc>
                <a:spcPct val="90000"/>
              </a:lnSpc>
            </a:pPr>
            <a:endParaRPr lang="en-US" sz="2000" b="1" i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i="1" dirty="0" smtClean="0">
                <a:solidFill>
                  <a:srgbClr val="002060"/>
                </a:solidFill>
              </a:rPr>
              <a:t>Corporate Senior Executive Management Office (CSEMO)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i="1" dirty="0" smtClean="0">
                <a:solidFill>
                  <a:srgbClr val="002060"/>
                </a:solidFill>
              </a:rPr>
              <a:t>“Managing the Executive Life-Cycle for VA”</a:t>
            </a:r>
          </a:p>
          <a:p>
            <a:pPr eaLnBrk="1" hangingPunct="1">
              <a:lnSpc>
                <a:spcPct val="90000"/>
              </a:lnSpc>
            </a:pPr>
            <a:endParaRPr lang="en-US" sz="2000" b="1" i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000" b="1" i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000" b="1" i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i="1" dirty="0" smtClean="0">
                <a:solidFill>
                  <a:srgbClr val="FF0000"/>
                </a:solidFill>
              </a:rPr>
              <a:t>September 9, 2014</a:t>
            </a:r>
          </a:p>
          <a:p>
            <a:pPr eaLnBrk="1" hangingPunct="1">
              <a:lnSpc>
                <a:spcPct val="90000"/>
              </a:lnSpc>
            </a:pPr>
            <a:endParaRPr lang="en-US" sz="2000" b="1" i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Senior Executive</a:t>
            </a:r>
            <a:br>
              <a:rPr lang="en-US" dirty="0" smtClean="0"/>
            </a:br>
            <a:r>
              <a:rPr lang="en-US" dirty="0" smtClean="0"/>
              <a:t> Onboarding Background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i="1" dirty="0" smtClean="0">
                <a:solidFill>
                  <a:srgbClr val="002060"/>
                </a:solidFill>
              </a:rPr>
              <a:t>Senior Executive Onboarding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/>
              <a:t>is the way the Department acquires, receives and welcomes, and acclimates new leaders into the VA organizational culture and business. 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2000" dirty="0" smtClean="0"/>
              <a:t>The purpose behind onboarding is to:</a:t>
            </a:r>
            <a:endParaRPr lang="en-US" sz="1200" dirty="0" smtClean="0"/>
          </a:p>
          <a:p>
            <a:pPr lvl="1"/>
            <a:r>
              <a:rPr lang="en-US" sz="2000" dirty="0" smtClean="0"/>
              <a:t>Make new senior executives feel welcome and comfortable in their new surroundings.</a:t>
            </a:r>
          </a:p>
          <a:p>
            <a:pPr lvl="1"/>
            <a:r>
              <a:rPr lang="en-US" sz="2000" dirty="0" smtClean="0"/>
              <a:t>Aid in their transition into role as strategic leaders for the Department.</a:t>
            </a:r>
          </a:p>
          <a:p>
            <a:pPr lvl="1"/>
            <a:r>
              <a:rPr lang="en-US" sz="2000" dirty="0" smtClean="0"/>
              <a:t>Provide a fast track to meaningful, productive work and strong employee relationships.  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294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5110CE-CECC-4429-BC55-C107CF7A6398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</a:t>
            </a:r>
            <a:br>
              <a:rPr lang="en-US" dirty="0" smtClean="0"/>
            </a:br>
            <a:r>
              <a:rPr lang="en-US" dirty="0" smtClean="0"/>
              <a:t>Senior Executive Onboarding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525963"/>
          </a:xfrm>
        </p:spPr>
        <p:txBody>
          <a:bodyPr/>
          <a:lstStyle/>
          <a:p>
            <a:endParaRPr lang="en-US" sz="1200" dirty="0" smtClean="0"/>
          </a:p>
          <a:p>
            <a:r>
              <a:rPr lang="en-US" sz="2000" dirty="0" smtClean="0"/>
              <a:t>The first 100 days are critical to setting the tone: </a:t>
            </a:r>
          </a:p>
          <a:p>
            <a:pPr>
              <a:buNone/>
            </a:pPr>
            <a:endParaRPr lang="en-US" sz="1200" dirty="0" smtClean="0"/>
          </a:p>
          <a:p>
            <a:pPr lvl="1">
              <a:buNone/>
            </a:pPr>
            <a:r>
              <a:rPr lang="en-US" sz="1600" i="1" dirty="0" smtClean="0"/>
              <a:t>“It is surprising how quickly you need to make decisions that are going to stick</a:t>
            </a:r>
          </a:p>
          <a:p>
            <a:pPr lvl="1">
              <a:buNone/>
            </a:pPr>
            <a:r>
              <a:rPr lang="en-US" sz="1600" i="1" dirty="0" smtClean="0"/>
              <a:t>and once you have made the decision, you are locked. It has to be really good </a:t>
            </a:r>
          </a:p>
          <a:p>
            <a:pPr lvl="1">
              <a:buNone/>
            </a:pPr>
            <a:r>
              <a:rPr lang="en-US" sz="1600" i="1" dirty="0" smtClean="0"/>
              <a:t>the first time.” </a:t>
            </a:r>
            <a:endParaRPr lang="en-US" sz="1600" dirty="0" smtClean="0"/>
          </a:p>
          <a:p>
            <a:endParaRPr lang="en-US" sz="1200" dirty="0" smtClean="0"/>
          </a:p>
          <a:p>
            <a:r>
              <a:rPr lang="en-US" sz="2000" dirty="0" smtClean="0"/>
              <a:t>Five common </a:t>
            </a:r>
            <a:r>
              <a:rPr lang="en-US" sz="2000" dirty="0" err="1" smtClean="0"/>
              <a:t>derailers</a:t>
            </a:r>
            <a:r>
              <a:rPr lang="en-US" sz="2000" dirty="0" smtClean="0"/>
              <a:t>* for new senior executives: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Failure to establish partnerships and key connections.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Lack political savvy to effectively navigate the organization.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Failure to establish a culture fit.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Unclear about role expectations.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Ineffective people management/team building skills.</a:t>
            </a:r>
            <a:r>
              <a:rPr lang="en-US" sz="2400" dirty="0" smtClean="0"/>
              <a:t>	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1600" dirty="0" smtClean="0"/>
              <a:t>* </a:t>
            </a:r>
            <a:r>
              <a:rPr lang="en-US" sz="1600" i="1" dirty="0" smtClean="0"/>
              <a:t>Based on survey conducted by Corporate Leadership Council</a:t>
            </a:r>
            <a:r>
              <a:rPr lang="en-US" sz="1600" dirty="0" smtClean="0"/>
              <a:t>.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18786-0CCD-44E6-96E6-AE1ED07FDC4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629400" y="4724400"/>
            <a:ext cx="1752600" cy="685800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Coaching &amp; Feedback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Senior Executive</a:t>
            </a:r>
            <a:br>
              <a:rPr lang="en-US" dirty="0" smtClean="0"/>
            </a:br>
            <a:r>
              <a:rPr lang="en-US" dirty="0" smtClean="0"/>
              <a:t>Onboarding Program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4495800"/>
          </a:xfrm>
        </p:spPr>
        <p:txBody>
          <a:bodyPr/>
          <a:lstStyle/>
          <a:p>
            <a:r>
              <a:rPr lang="en-US" sz="2400" dirty="0" smtClean="0"/>
              <a:t>For newly placed senior executives, the Onboarding Program will:  </a:t>
            </a:r>
          </a:p>
          <a:p>
            <a:pPr lvl="1"/>
            <a:r>
              <a:rPr lang="en-US" sz="2000" dirty="0" smtClean="0"/>
              <a:t>Provide insights regarding the VA’s structure and culture.</a:t>
            </a:r>
          </a:p>
          <a:p>
            <a:pPr lvl="1"/>
            <a:r>
              <a:rPr lang="en-US" sz="2000" dirty="0" smtClean="0"/>
              <a:t>Inform on VA Core Values (ICARE), standards, and expectations.</a:t>
            </a:r>
          </a:p>
          <a:p>
            <a:pPr lvl="1"/>
            <a:r>
              <a:rPr lang="en-US" sz="2000" dirty="0" smtClean="0"/>
              <a:t>Facilitate a smooth transition into a new leadership position.</a:t>
            </a:r>
          </a:p>
          <a:p>
            <a:pPr lvl="1"/>
            <a:r>
              <a:rPr lang="en-US" sz="2000" dirty="0" smtClean="0"/>
              <a:t>Build critical thinking and strategic decision-making capabilities. </a:t>
            </a:r>
          </a:p>
          <a:p>
            <a:pPr lvl="1"/>
            <a:r>
              <a:rPr lang="en-US" sz="2000" dirty="0" smtClean="0"/>
              <a:t>Foster the establishment of networks and relationships. </a:t>
            </a:r>
          </a:p>
          <a:p>
            <a:pPr lvl="1"/>
            <a:r>
              <a:rPr lang="en-US" sz="2000" dirty="0" smtClean="0"/>
              <a:t>Chart a course to achieve executive success.</a:t>
            </a:r>
          </a:p>
          <a:p>
            <a:endParaRPr lang="en-US" sz="1200" dirty="0" smtClean="0"/>
          </a:p>
          <a:p>
            <a:pPr lvl="1" indent="0">
              <a:buNone/>
            </a:pPr>
            <a:r>
              <a:rPr lang="en-US" sz="1600" i="1" dirty="0" smtClean="0"/>
              <a:t>The Secretary charted a deliberate course, requiring the corporate management of VA senior executives and he continuously emphasizes the importance of professional training and development for VA leaders. </a:t>
            </a:r>
            <a:endParaRPr lang="en-US" sz="1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18786-0CCD-44E6-96E6-AE1ED07FDC4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ounded Rectangle 81"/>
          <p:cNvSpPr/>
          <p:nvPr/>
        </p:nvSpPr>
        <p:spPr>
          <a:xfrm>
            <a:off x="2362200" y="1491403"/>
            <a:ext cx="1170305" cy="26119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Inprocessing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762000" y="1353256"/>
            <a:ext cx="0" cy="54285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328932" y="1324742"/>
            <a:ext cx="0" cy="54285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2223532" y="1324742"/>
            <a:ext cx="0" cy="54285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869990" y="1324742"/>
            <a:ext cx="0" cy="54285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5652532" y="1324742"/>
            <a:ext cx="0" cy="54285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4128533" y="5766758"/>
            <a:ext cx="1281668" cy="86264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Customized Learning opportunities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determined by </a:t>
            </a:r>
            <a:endParaRPr lang="en-US" sz="900" b="1" dirty="0" smtClean="0">
              <a:solidFill>
                <a:srgbClr val="000000"/>
              </a:solidFill>
              <a:effectLst/>
              <a:ea typeface="Calibri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Assessments &amp; EDP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5489" y="3352800"/>
            <a:ext cx="89623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2361327" y="3505200"/>
            <a:ext cx="1310005" cy="40900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FFFFFF"/>
                </a:solidFill>
                <a:effectLst/>
                <a:ea typeface="Calibri"/>
                <a:cs typeface="Times New Roman"/>
              </a:rPr>
              <a:t>Administration Specific </a:t>
            </a:r>
            <a:r>
              <a:rPr lang="en-US" sz="900" b="1" dirty="0" smtClean="0">
                <a:solidFill>
                  <a:srgbClr val="FFFFFF"/>
                </a:solidFill>
                <a:effectLst/>
                <a:ea typeface="Calibri"/>
                <a:cs typeface="Times New Roman"/>
              </a:rPr>
              <a:t>Onboarding</a:t>
            </a:r>
            <a:r>
              <a:rPr lang="en-US" sz="400" b="1" dirty="0">
                <a:solidFill>
                  <a:srgbClr val="FFFFFF"/>
                </a:solidFill>
                <a:effectLst/>
                <a:ea typeface="Calibri"/>
                <a:cs typeface="Times New Roman"/>
              </a:rPr>
              <a:t> 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078095" y="4953000"/>
            <a:ext cx="1170305" cy="4572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>
                <a:solidFill>
                  <a:srgbClr val="FFFFFF"/>
                </a:solidFill>
                <a:effectLst/>
                <a:ea typeface="Calibri"/>
                <a:cs typeface="Times New Roman"/>
              </a:rPr>
              <a:t>Mid-point Assessment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61962" y="4903137"/>
            <a:ext cx="1309370" cy="35466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>
                <a:solidFill>
                  <a:srgbClr val="FFFFFF"/>
                </a:solidFill>
                <a:effectLst/>
                <a:ea typeface="Calibri"/>
                <a:cs typeface="Times New Roman"/>
              </a:rPr>
              <a:t>Prepare Executive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FFFFFF"/>
                </a:solidFill>
                <a:effectLst/>
                <a:ea typeface="Calibri"/>
                <a:cs typeface="Times New Roman"/>
              </a:rPr>
              <a:t>Development Plan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583565" y="0"/>
            <a:ext cx="7607935" cy="48167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200" b="1" dirty="0">
                <a:effectLst/>
                <a:latin typeface="Calibri"/>
                <a:ea typeface="Calibri"/>
                <a:cs typeface="Times New Roman"/>
              </a:rPr>
              <a:t>VA Senior Executive </a:t>
            </a:r>
            <a:r>
              <a:rPr lang="en-US" sz="2200" b="1" dirty="0" smtClean="0">
                <a:effectLst/>
                <a:latin typeface="Calibri"/>
                <a:ea typeface="Calibri"/>
                <a:cs typeface="Times New Roman"/>
              </a:rPr>
              <a:t>Development Strategy </a:t>
            </a:r>
            <a:r>
              <a:rPr lang="en-US" b="1" dirty="0" smtClean="0">
                <a:effectLst/>
                <a:latin typeface="Calibri"/>
                <a:ea typeface="Calibri"/>
                <a:cs typeface="Times New Roman"/>
              </a:rPr>
              <a:t>(by timeline &amp; level)  </a:t>
            </a:r>
            <a:endParaRPr lang="en-US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405245" y="1828800"/>
            <a:ext cx="909955" cy="533400"/>
          </a:xfrm>
          <a:prstGeom prst="round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>
                <a:solidFill>
                  <a:srgbClr val="000000"/>
                </a:solidFill>
                <a:ea typeface="Calibri"/>
                <a:cs typeface="Times New Roman"/>
              </a:rPr>
              <a:t>SLC II – Basic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362200" y="4267200"/>
            <a:ext cx="3124200" cy="2286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" b="1" dirty="0">
                <a:solidFill>
                  <a:srgbClr val="FFFFFF"/>
                </a:solidFill>
                <a:effectLst/>
                <a:ea typeface="Calibri"/>
                <a:cs typeface="Times New Roman"/>
              </a:rPr>
              <a:t> </a:t>
            </a:r>
            <a:r>
              <a:rPr lang="en-US" sz="900" b="1" dirty="0" smtClean="0">
                <a:solidFill>
                  <a:srgbClr val="FFFFFF"/>
                </a:solidFill>
                <a:effectLst/>
                <a:ea typeface="Calibri"/>
                <a:cs typeface="Times New Roman"/>
              </a:rPr>
              <a:t>Compliance </a:t>
            </a:r>
            <a:r>
              <a:rPr lang="en-US" sz="900" b="1" dirty="0">
                <a:solidFill>
                  <a:srgbClr val="FFFFFF"/>
                </a:solidFill>
                <a:effectLst/>
                <a:ea typeface="Calibri"/>
                <a:cs typeface="Times New Roman"/>
              </a:rPr>
              <a:t>Training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cxnSp>
        <p:nvCxnSpPr>
          <p:cNvPr id="37" name="Elbow Connector 36"/>
          <p:cNvCxnSpPr>
            <a:stCxn id="24" idx="3"/>
            <a:endCxn id="18" idx="1"/>
          </p:cNvCxnSpPr>
          <p:nvPr/>
        </p:nvCxnSpPr>
        <p:spPr>
          <a:xfrm>
            <a:off x="3671332" y="5080469"/>
            <a:ext cx="457201" cy="1117610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71"/>
          <p:cNvSpPr/>
          <p:nvPr/>
        </p:nvSpPr>
        <p:spPr>
          <a:xfrm>
            <a:off x="2362200" y="3962400"/>
            <a:ext cx="1766333" cy="228600"/>
          </a:xfrm>
          <a:prstGeom prst="roundRect">
            <a:avLst/>
          </a:prstGeom>
          <a:ln w="12700">
            <a:noFill/>
            <a:prstDash val="soli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>
                <a:solidFill>
                  <a:srgbClr val="FFFFFF"/>
                </a:solidFill>
                <a:effectLst/>
                <a:ea typeface="Calibri"/>
                <a:cs typeface="Times New Roman"/>
              </a:rPr>
              <a:t>Site/Office Visits</a:t>
            </a:r>
            <a:endParaRPr lang="en-US" sz="400" b="1" dirty="0" smtClean="0">
              <a:solidFill>
                <a:srgbClr val="FFFFFF"/>
              </a:solidFill>
              <a:effectLst/>
              <a:ea typeface="Calibri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400" b="1" dirty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6172200" y="5410200"/>
            <a:ext cx="1268827" cy="86612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>
                <a:solidFill>
                  <a:srgbClr val="000000"/>
                </a:solidFill>
                <a:ea typeface="Calibri"/>
                <a:cs typeface="Times New Roman"/>
              </a:rPr>
              <a:t>Customized Learning opportunities</a:t>
            </a:r>
            <a:endParaRPr lang="en-US" sz="1100" dirty="0">
              <a:ea typeface="Calibri"/>
              <a:cs typeface="Times New Roman"/>
            </a:endParaRPr>
          </a:p>
          <a:p>
            <a:pPr algn="ctr"/>
            <a:r>
              <a:rPr lang="en-US" sz="900" b="1" dirty="0">
                <a:solidFill>
                  <a:srgbClr val="000000"/>
                </a:solidFill>
                <a:ea typeface="Calibri"/>
                <a:cs typeface="Times New Roman"/>
              </a:rPr>
              <a:t>determined by </a:t>
            </a:r>
          </a:p>
          <a:p>
            <a:pPr algn="ctr"/>
            <a:r>
              <a:rPr lang="en-US" sz="900" b="1" dirty="0">
                <a:solidFill>
                  <a:srgbClr val="000000"/>
                </a:solidFill>
                <a:ea typeface="Calibri"/>
                <a:cs typeface="Times New Roman"/>
              </a:rPr>
              <a:t>Assessments &amp; EDP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7592036" y="5767602"/>
            <a:ext cx="1323364" cy="86179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>
                <a:solidFill>
                  <a:srgbClr val="000000"/>
                </a:solidFill>
                <a:ea typeface="Calibri"/>
                <a:cs typeface="Times New Roman"/>
              </a:rPr>
              <a:t>Customized Learning opportunities</a:t>
            </a:r>
            <a:endParaRPr lang="en-US" sz="1100" dirty="0">
              <a:ea typeface="Calibri"/>
              <a:cs typeface="Times New Roman"/>
            </a:endParaRPr>
          </a:p>
          <a:p>
            <a:pPr algn="ctr"/>
            <a:r>
              <a:rPr lang="en-US" sz="900" b="1" dirty="0">
                <a:solidFill>
                  <a:srgbClr val="000000"/>
                </a:solidFill>
                <a:ea typeface="Calibri"/>
                <a:cs typeface="Times New Roman"/>
              </a:rPr>
              <a:t>determined by </a:t>
            </a:r>
          </a:p>
          <a:p>
            <a:pPr algn="ctr"/>
            <a:r>
              <a:rPr lang="en-US" sz="900" b="1" dirty="0">
                <a:solidFill>
                  <a:srgbClr val="000000"/>
                </a:solidFill>
                <a:ea typeface="Calibri"/>
                <a:cs typeface="Times New Roman"/>
              </a:rPr>
              <a:t>Assessments &amp; EDP</a:t>
            </a:r>
          </a:p>
        </p:txBody>
      </p:sp>
      <p:cxnSp>
        <p:nvCxnSpPr>
          <p:cNvPr id="42" name="Elbow Connector 41"/>
          <p:cNvCxnSpPr>
            <a:stCxn id="23" idx="3"/>
            <a:endCxn id="73" idx="0"/>
          </p:cNvCxnSpPr>
          <p:nvPr/>
        </p:nvCxnSpPr>
        <p:spPr>
          <a:xfrm>
            <a:off x="6248400" y="5181600"/>
            <a:ext cx="558214" cy="228600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endCxn id="74" idx="0"/>
          </p:cNvCxnSpPr>
          <p:nvPr/>
        </p:nvCxnSpPr>
        <p:spPr>
          <a:xfrm rot="16200000" flipH="1">
            <a:off x="7877828" y="5391712"/>
            <a:ext cx="436594" cy="315185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05489" y="4876800"/>
            <a:ext cx="8962311" cy="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-1" y="5010090"/>
            <a:ext cx="2118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400" b="1" dirty="0" smtClean="0"/>
              <a:t>Individual</a:t>
            </a:r>
          </a:p>
          <a:p>
            <a:pPr marL="171450" indent="-171450">
              <a:lnSpc>
                <a:spcPts val="1200"/>
              </a:lnSpc>
              <a:buFontTx/>
              <a:buChar char="-"/>
            </a:pPr>
            <a:r>
              <a:rPr lang="en-US" sz="1000" b="1" dirty="0" smtClean="0"/>
              <a:t>Performance Management</a:t>
            </a:r>
          </a:p>
          <a:p>
            <a:pPr marL="171450" indent="-171450">
              <a:lnSpc>
                <a:spcPts val="1200"/>
              </a:lnSpc>
              <a:buFontTx/>
              <a:buChar char="-"/>
            </a:pPr>
            <a:r>
              <a:rPr lang="en-US" sz="1000" b="1" dirty="0" smtClean="0"/>
              <a:t>Supervisory &amp; technical</a:t>
            </a:r>
          </a:p>
          <a:p>
            <a:pPr marL="171450" indent="-171450">
              <a:lnSpc>
                <a:spcPts val="1200"/>
              </a:lnSpc>
              <a:buFontTx/>
              <a:buChar char="-"/>
            </a:pPr>
            <a:r>
              <a:rPr lang="en-US" sz="1000" b="1" dirty="0" smtClean="0"/>
              <a:t>Maintain Prof. Certifications</a:t>
            </a:r>
            <a:endParaRPr lang="en-US" sz="10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105489" y="3455192"/>
            <a:ext cx="1927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Administration</a:t>
            </a:r>
          </a:p>
          <a:p>
            <a:r>
              <a:rPr lang="en-US" sz="1000" b="1" dirty="0" smtClean="0"/>
              <a:t>- Functional</a:t>
            </a:r>
            <a:endParaRPr lang="en-US" sz="1000" b="1" dirty="0"/>
          </a:p>
          <a:p>
            <a:r>
              <a:rPr lang="en-US" sz="1000" dirty="0" smtClean="0"/>
              <a:t>- </a:t>
            </a:r>
            <a:r>
              <a:rPr lang="en-US" sz="1000" b="1" dirty="0" smtClean="0"/>
              <a:t>VHA, VBA,</a:t>
            </a:r>
          </a:p>
          <a:p>
            <a:r>
              <a:rPr lang="en-US" sz="1000" b="1" dirty="0" smtClean="0"/>
              <a:t>- NCA </a:t>
            </a:r>
          </a:p>
          <a:p>
            <a:r>
              <a:rPr lang="en-US" sz="1000" b="1" dirty="0" smtClean="0"/>
              <a:t>- VA Staff</a:t>
            </a:r>
            <a:endParaRPr lang="en-US" sz="1000" b="1" dirty="0"/>
          </a:p>
        </p:txBody>
      </p:sp>
      <p:sp>
        <p:nvSpPr>
          <p:cNvPr id="40" name="Right Arrow 39"/>
          <p:cNvSpPr/>
          <p:nvPr/>
        </p:nvSpPr>
        <p:spPr>
          <a:xfrm>
            <a:off x="3352800" y="2438400"/>
            <a:ext cx="5638800" cy="3810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</a:pPr>
            <a:r>
              <a:rPr lang="en-US" sz="1000" b="1" dirty="0" smtClean="0">
                <a:effectLst/>
                <a:ea typeface="Calibri"/>
                <a:cs typeface="Times New Roman"/>
              </a:rPr>
              <a:t>Executive Leadership Coaching (CSEMO &amp; VHA)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6768227" y="4953000"/>
            <a:ext cx="1170305" cy="4572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>
                <a:solidFill>
                  <a:srgbClr val="FFFFFF"/>
                </a:solidFill>
                <a:effectLst/>
                <a:ea typeface="Calibri"/>
                <a:cs typeface="Times New Roman"/>
              </a:rPr>
              <a:t>Annual Assessment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>
                <a:solidFill>
                  <a:srgbClr val="FFFFFF"/>
                </a:solidFill>
                <a:ea typeface="Calibri"/>
                <a:cs typeface="Times New Roman"/>
              </a:rPr>
              <a:t>(September)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4263607" y="3962400"/>
            <a:ext cx="1124823" cy="231333"/>
          </a:xfrm>
          <a:prstGeom prst="roundRect">
            <a:avLst/>
          </a:prstGeom>
          <a:ln w="12700">
            <a:noFill/>
            <a:prstDash val="soli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>
                <a:solidFill>
                  <a:srgbClr val="FFFFFF"/>
                </a:solidFill>
                <a:effectLst/>
                <a:ea typeface="Calibri"/>
                <a:cs typeface="Times New Roman"/>
              </a:rPr>
              <a:t>Shadowing</a:t>
            </a:r>
            <a:endParaRPr lang="en-US" sz="400" b="1" dirty="0" smtClean="0">
              <a:solidFill>
                <a:srgbClr val="FFFFFF"/>
              </a:solidFill>
              <a:effectLst/>
              <a:ea typeface="Calibri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400" b="1" dirty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7481333" y="3810000"/>
            <a:ext cx="1129268" cy="459934"/>
          </a:xfrm>
          <a:prstGeom prst="roundRect">
            <a:avLst/>
          </a:prstGeom>
          <a:ln w="12700">
            <a:noFill/>
            <a:prstDash val="soli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>
                <a:solidFill>
                  <a:srgbClr val="FFFFFF"/>
                </a:solidFill>
                <a:effectLst/>
                <a:ea typeface="Calibri"/>
                <a:cs typeface="Times New Roman"/>
              </a:rPr>
              <a:t>Be a Mentor and Transition Sponsor</a:t>
            </a:r>
            <a:endParaRPr lang="en-US" sz="400" b="1" dirty="0" smtClean="0">
              <a:solidFill>
                <a:srgbClr val="FFFFFF"/>
              </a:solidFill>
              <a:effectLst/>
              <a:ea typeface="Calibri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400" b="1" dirty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971675" y="3799131"/>
            <a:ext cx="1210945" cy="575803"/>
          </a:xfrm>
          <a:prstGeom prst="roundRect">
            <a:avLst/>
          </a:prstGeom>
          <a:gradFill>
            <a:gsLst>
              <a:gs pos="0">
                <a:srgbClr val="92D050"/>
              </a:gs>
              <a:gs pos="45000">
                <a:srgbClr val="FF7A00"/>
              </a:gs>
            </a:gsLst>
            <a:lin ang="16200000" scaled="0"/>
          </a:gra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>
                <a:solidFill>
                  <a:schemeClr val="bg1"/>
                </a:solidFill>
                <a:effectLst/>
                <a:ea typeface="Calibri"/>
                <a:cs typeface="Times New Roman"/>
              </a:rPr>
              <a:t>Prepare </a:t>
            </a:r>
            <a:r>
              <a:rPr lang="en-US" sz="900" b="1" dirty="0" smtClean="0">
                <a:solidFill>
                  <a:srgbClr val="0000FF"/>
                </a:solidFill>
                <a:effectLst/>
                <a:ea typeface="Calibri"/>
                <a:cs typeface="Times New Roman"/>
              </a:rPr>
              <a:t>Executive Transition Plan</a:t>
            </a:r>
            <a:endParaRPr lang="en-US" sz="900" dirty="0">
              <a:solidFill>
                <a:srgbClr val="0000FF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76" name="Right Arrow 75"/>
          <p:cNvSpPr/>
          <p:nvPr/>
        </p:nvSpPr>
        <p:spPr>
          <a:xfrm>
            <a:off x="3061732" y="4495800"/>
            <a:ext cx="5902479" cy="381000"/>
          </a:xfrm>
          <a:prstGeom prst="rightArrow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</a:pPr>
            <a:r>
              <a:rPr lang="en-US" sz="1000" b="1" dirty="0" smtClean="0">
                <a:effectLst/>
                <a:ea typeface="Calibri"/>
                <a:cs typeface="Times New Roman"/>
              </a:rPr>
              <a:t>Coaching &amp; Career Mentoring</a:t>
            </a:r>
          </a:p>
        </p:txBody>
      </p:sp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3715945789"/>
              </p:ext>
            </p:extLst>
          </p:nvPr>
        </p:nvGraphicFramePr>
        <p:xfrm>
          <a:off x="699532" y="381000"/>
          <a:ext cx="840613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2" name="Elbow Connector 61"/>
          <p:cNvCxnSpPr>
            <a:stCxn id="65" idx="2"/>
            <a:endCxn id="24" idx="1"/>
          </p:cNvCxnSpPr>
          <p:nvPr/>
        </p:nvCxnSpPr>
        <p:spPr>
          <a:xfrm rot="16200000" flipH="1">
            <a:off x="1616788" y="4335294"/>
            <a:ext cx="705535" cy="784814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2971800" y="2438400"/>
            <a:ext cx="900668" cy="381000"/>
          </a:xfrm>
          <a:prstGeom prst="roundRect">
            <a:avLst/>
          </a:prstGeom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Leader </a:t>
            </a:r>
          </a:p>
          <a:p>
            <a:pPr algn="ctr"/>
            <a:r>
              <a:rPr lang="en-US" sz="800" b="1" dirty="0" smtClean="0"/>
              <a:t>Assessment     </a:t>
            </a:r>
            <a:endParaRPr lang="en-US" sz="800" b="1" dirty="0"/>
          </a:p>
        </p:txBody>
      </p:sp>
      <p:sp>
        <p:nvSpPr>
          <p:cNvPr id="77" name="Right Arrow 76"/>
          <p:cNvSpPr/>
          <p:nvPr/>
        </p:nvSpPr>
        <p:spPr>
          <a:xfrm>
            <a:off x="1004332" y="4495800"/>
            <a:ext cx="2057400" cy="38100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Transition Sponsor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2438400" y="5824997"/>
            <a:ext cx="1210945" cy="423403"/>
          </a:xfrm>
          <a:prstGeom prst="roundRect">
            <a:avLst/>
          </a:prstGeom>
          <a:gradFill>
            <a:gsLst>
              <a:gs pos="0">
                <a:srgbClr val="92D050"/>
              </a:gs>
              <a:gs pos="45000">
                <a:srgbClr val="FF7A00"/>
              </a:gs>
            </a:gsLst>
            <a:lin ang="16200000" scaled="0"/>
          </a:gra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>
                <a:solidFill>
                  <a:schemeClr val="bg1"/>
                </a:solidFill>
                <a:effectLst/>
                <a:ea typeface="Calibri"/>
                <a:cs typeface="Times New Roman"/>
              </a:rPr>
              <a:t>Execute </a:t>
            </a:r>
            <a:r>
              <a:rPr lang="en-US" sz="900" b="1" dirty="0" smtClean="0">
                <a:solidFill>
                  <a:srgbClr val="0000FF"/>
                </a:solidFill>
                <a:effectLst/>
                <a:ea typeface="Calibri"/>
                <a:cs typeface="Times New Roman"/>
              </a:rPr>
              <a:t>Executive Transition Plan</a:t>
            </a:r>
            <a:endParaRPr lang="en-US" sz="900" dirty="0">
              <a:solidFill>
                <a:srgbClr val="0000FF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2438400" y="6350938"/>
            <a:ext cx="1170305" cy="35466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>
                <a:solidFill>
                  <a:srgbClr val="FFFFFF"/>
                </a:solidFill>
                <a:effectLst/>
                <a:ea typeface="Calibri"/>
                <a:cs typeface="Times New Roman"/>
              </a:rPr>
              <a:t>Assessment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2362200" y="5328439"/>
            <a:ext cx="1371600" cy="38656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>
                <a:solidFill>
                  <a:srgbClr val="FFFFFF"/>
                </a:solidFill>
                <a:effectLst/>
                <a:ea typeface="Calibri"/>
                <a:cs typeface="Times New Roman"/>
              </a:rPr>
              <a:t>Prepare Performance Management Plan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8157845" y="1828800"/>
            <a:ext cx="909955" cy="533400"/>
          </a:xfrm>
          <a:prstGeom prst="roundRect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>
                <a:solidFill>
                  <a:srgbClr val="000000"/>
                </a:solidFill>
                <a:ea typeface="Calibri"/>
                <a:cs typeface="Times New Roman"/>
              </a:rPr>
              <a:t>SLC III – Advanced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i="1" dirty="0" smtClean="0">
                <a:solidFill>
                  <a:srgbClr val="000000"/>
                </a:solidFill>
                <a:ea typeface="Calibri"/>
                <a:cs typeface="Times New Roman"/>
              </a:rPr>
              <a:t>(future)</a:t>
            </a:r>
            <a:endParaRPr lang="en-US" sz="900" b="1" i="1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21746" y="2176046"/>
            <a:ext cx="104067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VA</a:t>
            </a:r>
          </a:p>
          <a:p>
            <a:r>
              <a:rPr lang="en-US" sz="1400" b="1" dirty="0" smtClean="0"/>
              <a:t>Corporate</a:t>
            </a:r>
          </a:p>
          <a:p>
            <a:r>
              <a:rPr lang="en-US" sz="1000" b="1" dirty="0" smtClean="0"/>
              <a:t>- CSEMO</a:t>
            </a:r>
            <a:endParaRPr lang="en-US" sz="1000" b="1" dirty="0"/>
          </a:p>
        </p:txBody>
      </p:sp>
      <p:sp>
        <p:nvSpPr>
          <p:cNvPr id="96" name="Rounded Rectangle 95"/>
          <p:cNvSpPr/>
          <p:nvPr/>
        </p:nvSpPr>
        <p:spPr>
          <a:xfrm>
            <a:off x="1051243" y="1981200"/>
            <a:ext cx="1066800" cy="381000"/>
          </a:xfrm>
          <a:prstGeom prst="roundRect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VA Sponsored  Opportunities    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1051243" y="2895600"/>
            <a:ext cx="1066799" cy="381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>
                <a:solidFill>
                  <a:srgbClr val="0000FF"/>
                </a:solidFill>
                <a:effectLst/>
                <a:ea typeface="Calibri"/>
                <a:cs typeface="Times New Roman"/>
              </a:rPr>
              <a:t>Inter-Agency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>
                <a:solidFill>
                  <a:srgbClr val="0000FF"/>
                </a:solidFill>
                <a:ea typeface="Calibri"/>
                <a:cs typeface="Times New Roman"/>
              </a:rPr>
              <a:t>Opportunities</a:t>
            </a:r>
            <a:r>
              <a:rPr lang="en-US" sz="900" b="1" dirty="0" smtClean="0">
                <a:solidFill>
                  <a:srgbClr val="0000FF"/>
                </a:solidFill>
                <a:effectLst/>
                <a:ea typeface="Calibri"/>
                <a:cs typeface="Times New Roman"/>
              </a:rPr>
              <a:t> </a:t>
            </a:r>
            <a:r>
              <a:rPr lang="en-US" sz="800" b="1" dirty="0" smtClean="0">
                <a:solidFill>
                  <a:srgbClr val="0000FF"/>
                </a:solidFill>
                <a:effectLst/>
                <a:ea typeface="Calibri"/>
                <a:cs typeface="Times New Roman"/>
              </a:rPr>
              <a:t>    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5181600" y="2971800"/>
            <a:ext cx="1295400" cy="228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i="1" dirty="0" smtClean="0">
                <a:solidFill>
                  <a:srgbClr val="0000FF"/>
                </a:solidFill>
              </a:rPr>
              <a:t>OPM SES Briefing</a:t>
            </a:r>
            <a:endParaRPr lang="en-US" sz="900" b="1" i="1" dirty="0">
              <a:solidFill>
                <a:srgbClr val="0000FF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8001000" y="2971800"/>
            <a:ext cx="990600" cy="228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i="1" dirty="0" smtClean="0">
                <a:solidFill>
                  <a:srgbClr val="0000FF"/>
                </a:solidFill>
              </a:rPr>
              <a:t>OPM Seminar</a:t>
            </a:r>
            <a:endParaRPr lang="en-US" sz="900" b="1" i="1" dirty="0">
              <a:solidFill>
                <a:srgbClr val="0000FF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887094" y="1524000"/>
            <a:ext cx="1322706" cy="26119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a typeface="Calibri"/>
                <a:cs typeface="Times New Roman"/>
              </a:rPr>
              <a:t>Recruiting &amp;Hiring </a:t>
            </a:r>
            <a:endParaRPr lang="en-US" sz="900" b="1" dirty="0">
              <a:effectLst/>
              <a:ea typeface="Calibri"/>
              <a:cs typeface="Times New Roman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931102" y="1926772"/>
            <a:ext cx="987754" cy="533400"/>
          </a:xfrm>
          <a:prstGeom prst="roundRect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SLC I –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Core Training</a:t>
            </a:r>
          </a:p>
        </p:txBody>
      </p:sp>
      <p:sp>
        <p:nvSpPr>
          <p:cNvPr id="47" name="Rounded Rectangle 46"/>
          <p:cNvSpPr/>
          <p:nvPr/>
        </p:nvSpPr>
        <p:spPr>
          <a:xfrm rot="5400000">
            <a:off x="1690935" y="2363929"/>
            <a:ext cx="1643872" cy="301342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5400000" scaled="0"/>
          </a:gradFill>
          <a:ln w="28575"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wordArt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Orientation</a:t>
            </a:r>
          </a:p>
        </p:txBody>
      </p:sp>
    </p:spTree>
    <p:extLst>
      <p:ext uri="{BB962C8B-B14F-4D97-AF65-F5344CB8AC3E}">
        <p14:creationId xmlns:p14="http://schemas.microsoft.com/office/powerpoint/2010/main" val="296490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</a:t>
            </a:r>
            <a:r>
              <a:rPr lang="en-US" sz="3200" dirty="0" smtClean="0"/>
              <a:t>Onboarding – the Way Ahead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Throughout all phases, CSEMO remains in close contact with new senior executive and his/her supervisor.</a:t>
            </a:r>
          </a:p>
          <a:p>
            <a:pPr lvl="1"/>
            <a:r>
              <a:rPr lang="en-US" sz="2000" dirty="0" smtClean="0"/>
              <a:t>Begins with in-person or virtual orientation briefing. </a:t>
            </a:r>
          </a:p>
          <a:p>
            <a:pPr lvl="1"/>
            <a:r>
              <a:rPr lang="en-US" sz="2000" dirty="0" smtClean="0"/>
              <a:t>Monitor progress through the Executive Onboarding Checklist.</a:t>
            </a:r>
          </a:p>
          <a:p>
            <a:pPr lvl="1"/>
            <a:r>
              <a:rPr lang="en-US" sz="2000" dirty="0" smtClean="0"/>
              <a:t>Conduct required probationary checks (for SES members).</a:t>
            </a:r>
          </a:p>
          <a:p>
            <a:pPr lvl="1"/>
            <a:r>
              <a:rPr lang="en-US" sz="2000" dirty="0" smtClean="0"/>
              <a:t>Coordinate training and senior executive leader development opportunities.</a:t>
            </a:r>
          </a:p>
          <a:p>
            <a:pPr lvl="1"/>
            <a:r>
              <a:rPr lang="en-US" sz="2000" dirty="0" smtClean="0"/>
              <a:t>Seek feedback on the onboarding experience.</a:t>
            </a:r>
          </a:p>
          <a:p>
            <a:pPr lvl="1"/>
            <a:endParaRPr lang="en-US" sz="1400" dirty="0" smtClean="0"/>
          </a:p>
          <a:p>
            <a:r>
              <a:rPr lang="en-US" sz="2400" dirty="0" smtClean="0"/>
              <a:t>Post-Onboarding - out to 18 months.</a:t>
            </a:r>
          </a:p>
          <a:p>
            <a:pPr lvl="1"/>
            <a:r>
              <a:rPr lang="en-US" sz="2000" dirty="0" smtClean="0"/>
              <a:t>Monitor and complete probationary status at end of one year.</a:t>
            </a:r>
          </a:p>
          <a:p>
            <a:pPr lvl="1"/>
            <a:r>
              <a:rPr lang="en-US" sz="2000" dirty="0" smtClean="0"/>
              <a:t>CSEMO will monitor and is ready to assist new VA senior executive with additional resources and support.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18786-0CCD-44E6-96E6-AE1ED07FDC4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2400" dirty="0" smtClean="0"/>
              <a:t>For more information on CSEMO’s Senior Executive Onboarding Program, contact: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sz="2000" dirty="0" smtClean="0"/>
              <a:t>Ruth Hicks-Oglesby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smtClean="0"/>
              <a:t>	Executive Training &amp; Development Specialist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en-US" sz="2000" dirty="0" smtClean="0">
                <a:hlinkClick r:id="rId2"/>
              </a:rPr>
              <a:t>ruth.hicks-oglesby@va.gov</a:t>
            </a:r>
            <a:endParaRPr lang="en-US" sz="2000" dirty="0" smtClean="0"/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smtClean="0"/>
              <a:t>	202-461-7813</a:t>
            </a:r>
          </a:p>
          <a:p>
            <a:pPr>
              <a:buNone/>
            </a:pPr>
            <a:r>
              <a:rPr lang="en-US" sz="2000" dirty="0" smtClean="0"/>
              <a:t>		Patrick M. Gawkins</a:t>
            </a:r>
          </a:p>
          <a:p>
            <a:pPr>
              <a:buNone/>
            </a:pPr>
            <a:r>
              <a:rPr lang="en-US" sz="2000" dirty="0" smtClean="0"/>
              <a:t>		CSEMO, Program Management Director </a:t>
            </a:r>
          </a:p>
          <a:p>
            <a:pPr>
              <a:buNone/>
            </a:pPr>
            <a:r>
              <a:rPr lang="en-US" sz="2000" dirty="0" smtClean="0"/>
              <a:t>    		</a:t>
            </a:r>
            <a:r>
              <a:rPr lang="en-US" sz="2000" dirty="0" smtClean="0">
                <a:hlinkClick r:id="rId3"/>
              </a:rPr>
              <a:t>Patrick.Gawkins@va.gov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		(202) 461-7857</a:t>
            </a:r>
          </a:p>
          <a:p>
            <a:pPr>
              <a:buNone/>
            </a:pPr>
            <a:r>
              <a:rPr lang="en-US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18786-0CCD-44E6-96E6-AE1ED07FDC4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Point of Contact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10523</TotalTime>
  <Words>588</Words>
  <Application>Microsoft Office PowerPoint</Application>
  <PresentationFormat>On-screen Show (4:3)</PresentationFormat>
  <Paragraphs>136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1_Default Design</vt:lpstr>
      <vt:lpstr>SENIOR EXECUTIVE ONBOARDING BRIEFING </vt:lpstr>
      <vt:lpstr>Senior Executive  Onboarding Background </vt:lpstr>
      <vt:lpstr>The Need for  Senior Executive Onboarding</vt:lpstr>
      <vt:lpstr>Senior Executive Onboarding Program Goals</vt:lpstr>
      <vt:lpstr>PowerPoint Presentation</vt:lpstr>
      <vt:lpstr>       Onboarding – the Way Ahead </vt:lpstr>
      <vt:lpstr>Point of Contact</vt:lpstr>
    </vt:vector>
  </TitlesOfParts>
  <Company>Department of Veterans Affairs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Organizational Briefing  for  VA Secretary Shinseki February 13, 2009</dc:title>
  <dc:creator>vacobarrit</dc:creator>
  <cp:lastModifiedBy>Ndunguru, Cheryl</cp:lastModifiedBy>
  <cp:revision>746</cp:revision>
  <dcterms:created xsi:type="dcterms:W3CDTF">2009-02-05T22:11:46Z</dcterms:created>
  <dcterms:modified xsi:type="dcterms:W3CDTF">2014-10-01T12:49:17Z</dcterms:modified>
</cp:coreProperties>
</file>